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17" r:id="rId2"/>
    <p:sldId id="257" r:id="rId3"/>
    <p:sldId id="259" r:id="rId4"/>
    <p:sldId id="258" r:id="rId5"/>
    <p:sldId id="261" r:id="rId6"/>
    <p:sldId id="260" r:id="rId7"/>
    <p:sldId id="4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6123C-B765-0D4D-A7BC-47E32E0BB21F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90EBF-75AE-EF42-A2D6-ED4F6D221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FE941-FDAE-694E-9F7C-CC4EA641AE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FE941-FDAE-694E-9F7C-CC4EA641AE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FE941-FDAE-694E-9F7C-CC4EA641AE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FE941-FDAE-694E-9F7C-CC4EA641AE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FE941-FDAE-694E-9F7C-CC4EA641AE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1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2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7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2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0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4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7912-3025-064A-B34E-AA3F7D755E16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964E0-BDB1-654D-98FD-CDF0442D4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56" r="5247"/>
          <a:stretch/>
        </p:blipFill>
        <p:spPr>
          <a:xfrm>
            <a:off x="-565149" y="0"/>
            <a:ext cx="9709149" cy="681037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0" y="6810375"/>
            <a:ext cx="9158288" cy="44450"/>
          </a:xfrm>
          <a:prstGeom prst="line">
            <a:avLst/>
          </a:prstGeom>
          <a:ln w="136525">
            <a:solidFill>
              <a:srgbClr val="C91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1300917" y="5897148"/>
            <a:ext cx="850278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ts val="2900"/>
              </a:lnSpc>
              <a:buFont typeface="Arial"/>
              <a:buNone/>
              <a:defRPr/>
            </a:pP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#</a:t>
            </a:r>
            <a:r>
              <a:rPr lang="en-US" sz="2400" b="1" dirty="0" err="1">
                <a:solidFill>
                  <a:prstClr val="black"/>
                </a:solidFill>
                <a:latin typeface="Helvetica Neue"/>
                <a:cs typeface="Helvetica Neue"/>
              </a:rPr>
              <a:t>changingthegame</a:t>
            </a: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   #AIDS2108</a:t>
            </a:r>
            <a:endParaRPr lang="en-US" sz="2400" dirty="0">
              <a:solidFill>
                <a:prstClr val="black"/>
              </a:solidFill>
              <a:latin typeface="Helvetica Neue"/>
              <a:cs typeface="Helvetica Neue"/>
            </a:endParaRPr>
          </a:p>
          <a:p>
            <a:pPr marL="285750" indent="-285750" algn="ctr">
              <a:lnSpc>
                <a:spcPts val="2900"/>
              </a:lnSpc>
              <a:buFont typeface="Arial"/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Helvetica Neue"/>
                <a:cs typeface="Helvetica Neue"/>
              </a:rPr>
              <a:t>Please tag </a:t>
            </a: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@</a:t>
            </a:r>
            <a:r>
              <a:rPr lang="en-US" sz="2400" b="1" dirty="0" err="1">
                <a:solidFill>
                  <a:prstClr val="black"/>
                </a:solidFill>
                <a:latin typeface="Helvetica Neue"/>
                <a:cs typeface="Helvetica Neue"/>
              </a:rPr>
              <a:t>grassrootsoccer</a:t>
            </a:r>
            <a:endParaRPr lang="en-US" sz="2400" b="1" dirty="0">
              <a:solidFill>
                <a:prstClr val="black"/>
              </a:solidFill>
              <a:latin typeface="Helvetica Neue"/>
              <a:cs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300" y="1265956"/>
            <a:ext cx="4212862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CHANGING THE GAME IN</a:t>
            </a:r>
          </a:p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 ADOLESCENT-CENTERED DESIGN:</a:t>
            </a:r>
          </a:p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ASSETS, ACCESS, ADHERENCE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28" y="5897147"/>
            <a:ext cx="717917" cy="717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6" y="271846"/>
            <a:ext cx="3392854" cy="7230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73" y="5897147"/>
            <a:ext cx="772685" cy="772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185" y="5869231"/>
            <a:ext cx="828516" cy="82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9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227"/>
          <p:cNvSpPr txBox="1"/>
          <p:nvPr/>
        </p:nvSpPr>
        <p:spPr>
          <a:xfrm>
            <a:off x="306074" y="146731"/>
            <a:ext cx="8652933" cy="119663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2600" b="1" u="sng" dirty="0">
                <a:solidFill>
                  <a:schemeClr val="dk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UNAIDS World AIDS Day 2017 Report: Blind Spot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2600" b="1" i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Reaching out to men and boys — Addressing a blind spot in the response to HIV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9325" y="1135921"/>
            <a:ext cx="5217875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58%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 of AIDS-related deaths globally are amongst men</a:t>
            </a: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Gap is greatest in sub-Saharan Africa - men and boys account for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41%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of people living with HIV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and yet made up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53%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of AIDS-related deaths</a:t>
            </a: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Men and boys lag behind women and girls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across all three 90s</a:t>
            </a: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Uptake of male prevention services such as condoms and VMMC is slowing</a:t>
            </a: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Identified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lack of male-friendly services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harmful gender norms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as two key drivers of the gender gap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Triple dividend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when men and boys access prevention and treatment services: they protect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 themselves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, their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sexual partners </a:t>
            </a:r>
            <a:r>
              <a:rPr lang="en-US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and their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families</a:t>
            </a: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</p:txBody>
      </p:sp>
      <p:pic>
        <p:nvPicPr>
          <p:cNvPr id="3" name="Picture 2" descr="Blind spo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467" y="1563499"/>
            <a:ext cx="3305540" cy="4216400"/>
          </a:xfrm>
          <a:prstGeom prst="rect">
            <a:avLst/>
          </a:prstGeom>
        </p:spPr>
      </p:pic>
      <p:sp>
        <p:nvSpPr>
          <p:cNvPr id="7" name="Shape 91"/>
          <p:cNvSpPr/>
          <p:nvPr/>
        </p:nvSpPr>
        <p:spPr>
          <a:xfrm>
            <a:off x="0" y="6729876"/>
            <a:ext cx="9144000" cy="128123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Shape 92" descr="gr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06237" y="6273297"/>
            <a:ext cx="1715399" cy="36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099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227"/>
          <p:cNvSpPr txBox="1"/>
          <p:nvPr/>
        </p:nvSpPr>
        <p:spPr>
          <a:xfrm>
            <a:off x="608868" y="171295"/>
            <a:ext cx="8198141" cy="119663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600" b="1" u="sng" dirty="0">
                <a:solidFill>
                  <a:schemeClr val="dk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Key Data and Statistics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9325" y="819364"/>
            <a:ext cx="8247865" cy="5309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spcAft>
                <a:spcPts val="600"/>
              </a:spcAft>
              <a:buClr>
                <a:schemeClr val="tx1"/>
              </a:buClr>
            </a:pPr>
            <a:endParaRPr lang="en-US" sz="22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Globally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less than half of men 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living with HIV are on treatment, compared to 60% of women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In sub-Saharan Africa, men and boys living with HIV are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20% less likely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 than women and girls living with HIV to know their HIV status, and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27% less likely 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to be accessing treatment.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In western and central Africa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only 25% of men 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living with HIV are accessing treatment </a:t>
            </a:r>
            <a:r>
              <a:rPr lang="mr-IN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–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 the lowest of any region globally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One study in South Africa showed that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70% of men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 who had died from AIDS-related illnesses had never sought care for HIV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Men who have sex with men are </a:t>
            </a:r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24 times more likely </a:t>
            </a:r>
            <a:r>
              <a:rPr lang="en-US" sz="2200" dirty="0">
                <a:latin typeface="Calibri" panose="020F0502020204030204" pitchFamily="34" charset="0"/>
                <a:ea typeface="Helvetica Neue" charset="0"/>
                <a:cs typeface="Calibri" panose="020F0502020204030204" pitchFamily="34" charset="0"/>
              </a:rPr>
              <a:t>to acquire HIV than men in the general population.</a:t>
            </a: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</p:txBody>
      </p:sp>
      <p:sp>
        <p:nvSpPr>
          <p:cNvPr id="6" name="Shape 91"/>
          <p:cNvSpPr/>
          <p:nvPr/>
        </p:nvSpPr>
        <p:spPr>
          <a:xfrm>
            <a:off x="0" y="6729876"/>
            <a:ext cx="9144000" cy="128123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92" descr="gr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237" y="6273297"/>
            <a:ext cx="1715399" cy="36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90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19325" y="1563499"/>
            <a:ext cx="521787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</p:txBody>
      </p:sp>
      <p:pic>
        <p:nvPicPr>
          <p:cNvPr id="4" name="Picture 3" descr="1st 90 progres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9"/>
          <a:stretch/>
        </p:blipFill>
        <p:spPr>
          <a:xfrm>
            <a:off x="319325" y="1232713"/>
            <a:ext cx="8279165" cy="4889499"/>
          </a:xfrm>
          <a:prstGeom prst="rect">
            <a:avLst/>
          </a:prstGeom>
        </p:spPr>
      </p:pic>
      <p:sp>
        <p:nvSpPr>
          <p:cNvPr id="11" name="Shape 227"/>
          <p:cNvSpPr txBox="1"/>
          <p:nvPr/>
        </p:nvSpPr>
        <p:spPr>
          <a:xfrm>
            <a:off x="0" y="36079"/>
            <a:ext cx="9144000" cy="119663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2600" b="1" u="sng" dirty="0">
                <a:solidFill>
                  <a:schemeClr val="dk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Progress Against the First 90 in Sub-Saharan Africa by Sex</a:t>
            </a:r>
          </a:p>
        </p:txBody>
      </p:sp>
      <p:sp>
        <p:nvSpPr>
          <p:cNvPr id="12" name="Shape 91"/>
          <p:cNvSpPr/>
          <p:nvPr/>
        </p:nvSpPr>
        <p:spPr>
          <a:xfrm>
            <a:off x="0" y="6729876"/>
            <a:ext cx="9144000" cy="128123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Shape 92" descr="grs 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06237" y="6273297"/>
            <a:ext cx="1715399" cy="36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11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227"/>
          <p:cNvSpPr txBox="1"/>
          <p:nvPr/>
        </p:nvSpPr>
        <p:spPr>
          <a:xfrm>
            <a:off x="0" y="36079"/>
            <a:ext cx="9144000" cy="119663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2600" b="1" u="sng" dirty="0">
                <a:solidFill>
                  <a:schemeClr val="dk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Illustrative Regional Progress against 90-90-90 Cascade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9325" y="1563499"/>
            <a:ext cx="521787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</p:txBody>
      </p:sp>
      <p:pic>
        <p:nvPicPr>
          <p:cNvPr id="2" name="Picture 1" descr="inf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772" y="5788348"/>
            <a:ext cx="4897278" cy="447098"/>
          </a:xfrm>
          <a:prstGeom prst="rect">
            <a:avLst/>
          </a:prstGeom>
        </p:spPr>
      </p:pic>
      <p:pic>
        <p:nvPicPr>
          <p:cNvPr id="3" name="Picture 2" descr="90s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1" t="15843" r="31736" b="17873"/>
          <a:stretch/>
        </p:blipFill>
        <p:spPr>
          <a:xfrm>
            <a:off x="894278" y="1071716"/>
            <a:ext cx="7462245" cy="4493083"/>
          </a:xfrm>
          <a:prstGeom prst="rect">
            <a:avLst/>
          </a:prstGeom>
        </p:spPr>
      </p:pic>
      <p:sp>
        <p:nvSpPr>
          <p:cNvPr id="6" name="Shape 91"/>
          <p:cNvSpPr/>
          <p:nvPr/>
        </p:nvSpPr>
        <p:spPr>
          <a:xfrm>
            <a:off x="0" y="6729876"/>
            <a:ext cx="9144000" cy="128123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92" descr="grs logo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06237" y="6273297"/>
            <a:ext cx="1715399" cy="36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763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227"/>
          <p:cNvSpPr txBox="1"/>
          <p:nvPr/>
        </p:nvSpPr>
        <p:spPr>
          <a:xfrm>
            <a:off x="608868" y="340628"/>
            <a:ext cx="8198141" cy="119663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600" b="1" u="sng" dirty="0">
                <a:solidFill>
                  <a:schemeClr val="dk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Progress is needed along two intertwined paths</a:t>
            </a:r>
          </a:p>
          <a:p>
            <a:pPr>
              <a:buClr>
                <a:schemeClr val="dk1"/>
              </a:buClr>
              <a:buSzPct val="25000"/>
            </a:pPr>
            <a:endParaRPr lang="en-US" sz="2600" b="1" dirty="0">
              <a:solidFill>
                <a:schemeClr val="dk1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9325" y="769612"/>
            <a:ext cx="8247865" cy="661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>
              <a:spcAft>
                <a:spcPts val="600"/>
              </a:spcAft>
              <a:buClr>
                <a:schemeClr val="tx1"/>
              </a:buClr>
            </a:pPr>
            <a:endParaRPr lang="en-US" sz="22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Expand </a:t>
            </a:r>
            <a:r>
              <a:rPr lang="en-US" sz="2200" b="1" dirty="0">
                <a:solidFill>
                  <a:srgbClr val="FF0000"/>
                </a:solidFill>
              </a:rPr>
              <a:t>male-friendly health services </a:t>
            </a:r>
            <a:r>
              <a:rPr lang="en-US" sz="2200" dirty="0"/>
              <a:t>to improve uptake and adherence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Engaging men in testing is the first step to them taking responsibility about HIV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Providing services that suit the needs and lifestyles of men is key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Invest in </a:t>
            </a:r>
            <a:r>
              <a:rPr lang="en-US" sz="2200" b="1" dirty="0">
                <a:solidFill>
                  <a:srgbClr val="FF0000"/>
                </a:solidFill>
              </a:rPr>
              <a:t>gender-transformative programs </a:t>
            </a:r>
            <a:r>
              <a:rPr lang="en-US" sz="2200" dirty="0"/>
              <a:t>and a supportive </a:t>
            </a:r>
            <a:r>
              <a:rPr lang="en-US" sz="2200" b="1" dirty="0">
                <a:solidFill>
                  <a:srgbClr val="FF0000"/>
                </a:solidFill>
              </a:rPr>
              <a:t>policy environment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Introducing purposeful policies and practices that remove gender inequalities and promote more equitable gender norms and institutional arrangements will benefit both women and men</a:t>
            </a:r>
          </a:p>
          <a:p>
            <a:pPr marL="914400" lvl="1" indent="-457200">
              <a:buFont typeface="Arial"/>
              <a:buChar char="•"/>
            </a:pPr>
            <a:r>
              <a:rPr lang="en-US" sz="2200" dirty="0"/>
              <a:t>Expanding boys and girls programs early in life that challenge gender norms, toxic masculinity, and male stereotypes can help break the cycle</a:t>
            </a:r>
          </a:p>
          <a:p>
            <a:pPr marL="914400" lvl="1" indent="-457200">
              <a:buFont typeface="+mj-lt"/>
              <a:buAutoNum type="arabicPeriod"/>
            </a:pPr>
            <a:endParaRPr lang="en-US" sz="22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  <a:p>
            <a:pPr marL="568325" indent="-342900">
              <a:spcAft>
                <a:spcPts val="600"/>
              </a:spcAft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1800" dirty="0">
              <a:latin typeface="Calibri" panose="020F0502020204030204" pitchFamily="34" charset="0"/>
              <a:ea typeface="Helvetica Neue" charset="0"/>
              <a:cs typeface="Calibri" panose="020F0502020204030204" pitchFamily="34" charset="0"/>
            </a:endParaRPr>
          </a:p>
        </p:txBody>
      </p:sp>
      <p:sp>
        <p:nvSpPr>
          <p:cNvPr id="6" name="Shape 91"/>
          <p:cNvSpPr/>
          <p:nvPr/>
        </p:nvSpPr>
        <p:spPr>
          <a:xfrm>
            <a:off x="0" y="6729876"/>
            <a:ext cx="9144000" cy="128123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92" descr="grs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237" y="6273297"/>
            <a:ext cx="1715399" cy="36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79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56" r="5247"/>
          <a:stretch/>
        </p:blipFill>
        <p:spPr>
          <a:xfrm>
            <a:off x="-565149" y="0"/>
            <a:ext cx="9709149" cy="681037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0" y="6810375"/>
            <a:ext cx="9158288" cy="44450"/>
          </a:xfrm>
          <a:prstGeom prst="line">
            <a:avLst/>
          </a:prstGeom>
          <a:ln w="136525">
            <a:solidFill>
              <a:srgbClr val="C91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1300917" y="5897148"/>
            <a:ext cx="850278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ts val="2900"/>
              </a:lnSpc>
              <a:buFont typeface="Arial"/>
              <a:buNone/>
              <a:defRPr/>
            </a:pP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#</a:t>
            </a:r>
            <a:r>
              <a:rPr lang="en-US" sz="2400" b="1" dirty="0" err="1">
                <a:solidFill>
                  <a:prstClr val="black"/>
                </a:solidFill>
                <a:latin typeface="Helvetica Neue"/>
                <a:cs typeface="Helvetica Neue"/>
              </a:rPr>
              <a:t>changingthegame</a:t>
            </a: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   #AIDS2108</a:t>
            </a:r>
            <a:endParaRPr lang="en-US" sz="2400" dirty="0">
              <a:solidFill>
                <a:prstClr val="black"/>
              </a:solidFill>
              <a:latin typeface="Helvetica Neue"/>
              <a:cs typeface="Helvetica Neue"/>
            </a:endParaRPr>
          </a:p>
          <a:p>
            <a:pPr marL="285750" indent="-285750" algn="ctr">
              <a:lnSpc>
                <a:spcPts val="2900"/>
              </a:lnSpc>
              <a:buFont typeface="Arial"/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Helvetica Neue"/>
                <a:cs typeface="Helvetica Neue"/>
              </a:rPr>
              <a:t>Please tag </a:t>
            </a:r>
            <a:r>
              <a:rPr lang="en-US" sz="2400" b="1" dirty="0">
                <a:solidFill>
                  <a:prstClr val="black"/>
                </a:solidFill>
                <a:latin typeface="Helvetica Neue"/>
                <a:cs typeface="Helvetica Neue"/>
              </a:rPr>
              <a:t>@</a:t>
            </a:r>
            <a:r>
              <a:rPr lang="en-US" sz="2400" b="1" dirty="0" err="1">
                <a:solidFill>
                  <a:prstClr val="black"/>
                </a:solidFill>
                <a:latin typeface="Helvetica Neue"/>
                <a:cs typeface="Helvetica Neue"/>
              </a:rPr>
              <a:t>grassrootsoccer</a:t>
            </a:r>
            <a:endParaRPr lang="en-US" sz="2400" b="1" dirty="0">
              <a:solidFill>
                <a:prstClr val="black"/>
              </a:solidFill>
              <a:latin typeface="Helvetica Neue"/>
              <a:cs typeface="Helvetica Neu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300" y="1265956"/>
            <a:ext cx="4212862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CHANGING THE GAME IN</a:t>
            </a:r>
          </a:p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 ADOLESCENT-CENTERED DESIGN:</a:t>
            </a:r>
          </a:p>
          <a:p>
            <a:pPr algn="ctr" defTabSz="457200">
              <a:lnSpc>
                <a:spcPts val="4020"/>
              </a:lnSpc>
            </a:pPr>
            <a:r>
              <a:rPr lang="en-US" sz="3200" b="1" dirty="0">
                <a:solidFill>
                  <a:prstClr val="black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ASSETS, ACCESS, ADHERENCE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28" y="5897147"/>
            <a:ext cx="717917" cy="717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6" y="271846"/>
            <a:ext cx="3392854" cy="7230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73" y="5897147"/>
            <a:ext cx="772685" cy="772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185" y="5869231"/>
            <a:ext cx="828516" cy="82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5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415</Words>
  <Application>Microsoft Macintosh PowerPoint</Application>
  <PresentationFormat>On-screen Show (4:3)</PresentationFormat>
  <Paragraphs>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Helvetica Neue</vt:lpstr>
      <vt:lpstr>Helvetica Neue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Dallos</dc:creator>
  <cp:lastModifiedBy>Chelsea Coakley</cp:lastModifiedBy>
  <cp:revision>23</cp:revision>
  <dcterms:created xsi:type="dcterms:W3CDTF">2018-07-20T18:15:27Z</dcterms:created>
  <dcterms:modified xsi:type="dcterms:W3CDTF">2018-07-22T04:33:13Z</dcterms:modified>
</cp:coreProperties>
</file>